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4976"/>
              </a:gs>
              <a:gs pos="100000">
                <a:srgbClr val="008081"/>
              </a:gs>
            </a:gsLst>
            <a:lin scaled="0"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886200" y="3200400"/>
            <a:ext cx="1371600" cy="2743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914400" y="914400"/>
            <a:ext cx="1097280" cy="731520"/>
          </a:xfrm>
          <a:prstGeom prst="round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EB-5 Investment Risk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200">
                <a:solidFill>
                  <a:srgbClr val="FFFFFF"/>
                </a:solidFill>
              </a:defRPr>
            </a:pPr>
            <a:r>
              <a:t>GGG Group vs HomeFed Corporation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5720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>
                <a:solidFill>
                  <a:srgbClr val="FFFFFF"/>
                </a:solidFill>
              </a:defRPr>
            </a:pPr>
            <a:r>
              <a:t>A Comprehensive Comparison for EB-5 Visa Investors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600">
                <a:solidFill>
                  <a:srgbClr val="FFFFFF"/>
                </a:solidFill>
              </a:defRPr>
            </a:pPr>
            <a:r>
              <a:t>May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Implementation Strategy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Next Steps for HomeFed Investment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Contact HomeFed: Reach out to Trevor Anderson, Director of EB-5 Financing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Review Documents: Obtain and carefully review all project offering documents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Legal Consultation: Engage qualified EB-5 immigration attorney for review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Analysis: Have financial advisor review investment structure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Site Visit: Consider visiting the Cota Vera 2 project site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Reference Check: Speak with previous HomeFed EB-5 investors if possible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Final Decision: Make informed investment decision based on complete due diligence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Disclaimer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This analysis is for informational purposes only and does not constitute investment, legal, or immigration advice.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All EB-5 investments carry risks including potential loss of capital and no guarantee of immigration success.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Always consult with qualified professionals before making investment decisions.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Information is based on publicly available sources and research conducted as of May 2025.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Past performance does not guarantee future results.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© 2025 EB-5 Investment Risk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GGG Group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HIGH (85%)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Project approvals rescinded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wildfire risk exposure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uncertainty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HomeFed Corporation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LOW (25%)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Proven track record with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Early investor repayments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Strong financial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Established market presence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57200" y="5486400"/>
            <a:ext cx="8229600" cy="640080"/>
          </a:xfrm>
          <a:prstGeom prst="roundRect">
            <a:avLst/>
          </a:prstGeom>
          <a:solidFill>
            <a:srgbClr val="F5F5F5"/>
          </a:solidFill>
          <a:ln>
            <a:solidFill>
              <a:srgbClr val="0080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5577840"/>
            <a:ext cx="7863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600" b="1">
                <a:solidFill>
                  <a:srgbClr val="008081"/>
                </a:solidFill>
              </a:defRPr>
            </a:pPr>
            <a:r>
              <a:t>Key Finding: HomeFed Corporation presents significantly lower risk compared to GGG Group for EB-5 investment purposes.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Guenoc Valley Project - Major Concerns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Environmental Litigation: Center for Biological Diversity and California Native Plant Society lawsuit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Court Ruling: Lake County judge ruled the county failed to adequately address wildfire evacuation and safety impacts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Current Status: Case is before the California Court of Appeals with no decision timeline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Project Status: All county approvals rescinded, project 'back to square one'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Wildfire Risk: Site has burned 11 times since 1952 (2014, 2015, 2018, 2020)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AG Settlement: California Attorney General demanded changes to address wildfire risks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- Healdsburg Vineyard Hotel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8 acres in Healdsburg, California wine country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Size: 108 luxury keys (99 rooms, 9 suites)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Amenities: 100-seat restaurant, 60-seat rooftop bar, 15,500 sq ft event space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88% complete as of April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Investment: $800,000 minimum, High Unemployment TEA designation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USCIS Status: Project approved by USCIS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Concern: GGG Group's involvement in the problematic Guenoc Valley development raises questions about overall risk management practices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Corporation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Proven Track Record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Village of Escaya: Completed EB-5 project with early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Cota Vera 1: Completed project with investors receiving full repayment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Recognition: Top 25 Developer and Agents Top Project Award winner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(I-956F approval for Cota Vera 2 in only 6 months)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Position: Operating in Otay Ranch, one of nation's top-selling master planned communities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Clean Record: No significant regulatory enforcement actions identified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- Cota Vera 2 Project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 &amp; Security Measures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San Diego's Otay Ranch master planned community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Scale: Up to 3,276 homes including for-sale homes and luxury rental apartments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Community Features: Neighborhood retail, elementary school, recreational amenities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Grading and apartment construction commenced in 2023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Timeline: Homebuilding begins in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First Position Trust Deed: Senior security position for EB-5 investors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Completion Guarantee: Developer guarantee for project completion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Conservative Structure: Emphasis on conservative financial approach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Risk Comparison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261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2880360"/>
                <a:gridCol w="2880360"/>
              </a:tblGrid>
              <a:tr h="587828"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Risk Factor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GGG Group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HomeFed Corporation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Legal/Regulatory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Environmental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Project Completion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Financial Security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(60%)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Market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32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Transparency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EB-5 Due Diligence Best Practices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Critical Factors to Evaluate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Developer track record of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Financial structure and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Market conditions and demand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compliance history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Legal issues and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Job creation methodology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Exit strategy and timeline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Red Flags to Avoid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Rescinded government approvals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natural disaster risk zones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Limited developer track record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Lack of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Poor communication and transparency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Unrealistic projections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1097280"/>
            <a:ext cx="9144000" cy="9144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Final Recommendation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371600"/>
            <a:ext cx="8229600" cy="7315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463040"/>
            <a:ext cx="7863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Recommended Choice: HomeFed Corporation presents significantly lower risk and better investor protection compared to GGG Group for EB-5 investment purposes.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 b="1">
                <a:solidFill>
                  <a:srgbClr val="008081"/>
                </a:solidFill>
              </a:defRPr>
            </a:pPr>
            <a:r>
              <a:t>Key Reasons: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834640"/>
            <a:ext cx="8229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Proven Track Record: Successfully completed multiple EB-5 projects with demonstrated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Security: Offers completion guarantees and first position trust deed security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Stability: Operating in established San Diego real estate market with proven demand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and clean compliance record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Transparency: Clear communication and regular project updates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Risk Management: Conservative financial approach and experienced management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